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58" r:id="rId4"/>
    <p:sldId id="259" r:id="rId5"/>
    <p:sldId id="260" r:id="rId6"/>
    <p:sldId id="282" r:id="rId7"/>
    <p:sldId id="261" r:id="rId8"/>
    <p:sldId id="262" r:id="rId9"/>
    <p:sldId id="279" r:id="rId10"/>
    <p:sldId id="281" r:id="rId11"/>
    <p:sldId id="278" r:id="rId12"/>
    <p:sldId id="269" r:id="rId13"/>
    <p:sldId id="270" r:id="rId14"/>
    <p:sldId id="272" r:id="rId15"/>
    <p:sldId id="280" r:id="rId16"/>
    <p:sldId id="283" r:id="rId17"/>
    <p:sldId id="273" r:id="rId18"/>
    <p:sldId id="274" r:id="rId19"/>
    <p:sldId id="275" r:id="rId20"/>
    <p:sldId id="277"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2"/>
  </p:normalViewPr>
  <p:slideViewPr>
    <p:cSldViewPr>
      <p:cViewPr varScale="1">
        <p:scale>
          <a:sx n="109" d="100"/>
          <a:sy n="109" d="100"/>
        </p:scale>
        <p:origin x="5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1.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268947678654"/>
          <c:y val="5.3109226731274002E-2"/>
          <c:w val="0.70346684767477397"/>
          <c:h val="0.748645997375329"/>
        </c:manualLayout>
      </c:layout>
      <c:barChart>
        <c:barDir val="col"/>
        <c:grouping val="clustered"/>
        <c:varyColors val="0"/>
        <c:ser>
          <c:idx val="0"/>
          <c:order val="0"/>
          <c:tx>
            <c:strRef>
              <c:f>Sheet1!$B$1</c:f>
              <c:strCache>
                <c:ptCount val="1"/>
                <c:pt idx="0">
                  <c:v>SALES (CR)</c:v>
                </c:pt>
              </c:strCache>
            </c:strRef>
          </c:tx>
          <c:spPr>
            <a:blipFill>
              <a:blip xmlns:r="http://schemas.openxmlformats.org/officeDocument/2006/relationships" r:embed="rId1">
                <a:duotone>
                  <a:schemeClr val="accent2">
                    <a:shade val="22000"/>
                    <a:satMod val="160000"/>
                  </a:schemeClr>
                  <a:schemeClr val="accent2">
                    <a:shade val="45000"/>
                    <a:satMod val="100000"/>
                  </a:schemeClr>
                </a:duotone>
              </a:blip>
              <a:tile tx="0" ty="0" sx="65000" sy="65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c:spPr>
          <c:invertIfNegative val="0"/>
          <c:dLbls>
            <c:spPr>
              <a:solidFill>
                <a:schemeClr val="accent2"/>
              </a:solidFill>
              <a:ln w="12700" cap="flat" cmpd="sng" algn="ctr">
                <a:solidFill>
                  <a:schemeClr val="accent2">
                    <a:shade val="50000"/>
                  </a:schemeClr>
                </a:solidFill>
                <a:prstDash val="solid"/>
              </a:ln>
              <a:effectLst/>
            </c:spPr>
            <c:txPr>
              <a:bodyPr/>
              <a:lstStyle/>
              <a:p>
                <a:pPr>
                  <a:defRPr>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8.23</c:v>
                </c:pt>
                <c:pt idx="1">
                  <c:v>10.1</c:v>
                </c:pt>
                <c:pt idx="2">
                  <c:v>11.14</c:v>
                </c:pt>
                <c:pt idx="3">
                  <c:v>13.15</c:v>
                </c:pt>
              </c:numCache>
            </c:numRef>
          </c:val>
          <c:extLst>
            <c:ext xmlns:c16="http://schemas.microsoft.com/office/drawing/2014/chart" uri="{C3380CC4-5D6E-409C-BE32-E72D297353CC}">
              <c16:uniqueId val="{00000000-2909-0541-BA4E-EC655F5B8E77}"/>
            </c:ext>
          </c:extLst>
        </c:ser>
        <c:ser>
          <c:idx val="1"/>
          <c:order val="1"/>
          <c:tx>
            <c:strRef>
              <c:f>Sheet1!$C$1</c:f>
              <c:strCache>
                <c:ptCount val="1"/>
                <c:pt idx="0">
                  <c:v>Column2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numCache>
            </c:numRef>
          </c:val>
          <c:extLst>
            <c:ext xmlns:c16="http://schemas.microsoft.com/office/drawing/2014/chart" uri="{C3380CC4-5D6E-409C-BE32-E72D297353CC}">
              <c16:uniqueId val="{00000001-2909-0541-BA4E-EC655F5B8E77}"/>
            </c:ext>
          </c:extLst>
        </c:ser>
        <c:ser>
          <c:idx val="2"/>
          <c:order val="2"/>
          <c:tx>
            <c:strRef>
              <c:f>Sheet1!$D$1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2018</c:v>
                </c:pt>
                <c:pt idx="2">
                  <c:v>2019</c:v>
                </c:pt>
                <c:pt idx="3">
                  <c:v>2020</c:v>
                </c:pt>
              </c:numCache>
            </c:numRef>
          </c:cat>
          <c:val>
            <c:numRef>
              <c:f>Sheet1!$D$2:$D$5</c:f>
              <c:numCache>
                <c:formatCode>General</c:formatCode>
                <c:ptCount val="4"/>
              </c:numCache>
            </c:numRef>
          </c:val>
          <c:extLst>
            <c:ext xmlns:c16="http://schemas.microsoft.com/office/drawing/2014/chart" uri="{C3380CC4-5D6E-409C-BE32-E72D297353CC}">
              <c16:uniqueId val="{00000002-2909-0541-BA4E-EC655F5B8E77}"/>
            </c:ext>
          </c:extLst>
        </c:ser>
        <c:dLbls>
          <c:showLegendKey val="0"/>
          <c:showVal val="1"/>
          <c:showCatName val="0"/>
          <c:showSerName val="0"/>
          <c:showPercent val="0"/>
          <c:showBubbleSize val="0"/>
        </c:dLbls>
        <c:gapWidth val="150"/>
        <c:axId val="2140368056"/>
        <c:axId val="2140371160"/>
      </c:barChart>
      <c:catAx>
        <c:axId val="2140368056"/>
        <c:scaling>
          <c:orientation val="minMax"/>
        </c:scaling>
        <c:delete val="0"/>
        <c:axPos val="b"/>
        <c:numFmt formatCode="General" sourceLinked="1"/>
        <c:majorTickMark val="out"/>
        <c:minorTickMark val="none"/>
        <c:tickLblPos val="nextTo"/>
        <c:crossAx val="2140371160"/>
        <c:crosses val="autoZero"/>
        <c:auto val="1"/>
        <c:lblAlgn val="ctr"/>
        <c:lblOffset val="100"/>
        <c:noMultiLvlLbl val="0"/>
      </c:catAx>
      <c:valAx>
        <c:axId val="2140371160"/>
        <c:scaling>
          <c:orientation val="minMax"/>
        </c:scaling>
        <c:delete val="0"/>
        <c:axPos val="l"/>
        <c:majorGridlines>
          <c:spPr>
            <a:effectLst>
              <a:innerShdw blurRad="63500" dist="50800" dir="13500000">
                <a:prstClr val="black">
                  <a:alpha val="50000"/>
                </a:prstClr>
              </a:innerShdw>
            </a:effectLst>
          </c:spPr>
        </c:majorGridlines>
        <c:numFmt formatCode="General" sourceLinked="1"/>
        <c:majorTickMark val="out"/>
        <c:minorTickMark val="none"/>
        <c:tickLblPos val="nextTo"/>
        <c:crossAx val="2140368056"/>
        <c:crosses val="autoZero"/>
        <c:crossBetween val="between"/>
      </c:valAx>
    </c:plotArea>
    <c:legend>
      <c:legendPos val="r"/>
      <c:layout>
        <c:manualLayout>
          <c:xMode val="edge"/>
          <c:yMode val="edge"/>
          <c:x val="0.83191502931292405"/>
          <c:y val="0.42825125672850201"/>
          <c:w val="0.158739176294552"/>
          <c:h val="0.25084211931135703"/>
        </c:manualLayout>
      </c:layout>
      <c:overlay val="0"/>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B05B2-6B7E-4BB7-8175-057D396A20BE}" type="datetimeFigureOut">
              <a:rPr lang="en-US" smtClean="0"/>
              <a:pPr/>
              <a:t>8/10/22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A794A-11A3-4048-B367-F59B81DD29F0}" type="slidenum">
              <a:rPr lang="en-US" smtClean="0"/>
              <a:pPr/>
              <a:t>‹#›</a:t>
            </a:fld>
            <a:endParaRPr lang="en-US"/>
          </a:p>
        </p:txBody>
      </p:sp>
    </p:spTree>
    <p:extLst>
      <p:ext uri="{BB962C8B-B14F-4D97-AF65-F5344CB8AC3E}">
        <p14:creationId xmlns:p14="http://schemas.microsoft.com/office/powerpoint/2010/main" val="85166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3A794A-11A3-4048-B367-F59B81DD29F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87995C8-9B8E-4083-930D-523456C08FE8}" type="datetimeFigureOut">
              <a:rPr lang="en-US" smtClean="0"/>
              <a:pPr/>
              <a:t>8/10/22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AFA29F4-679E-46BE-BC90-5B5ADDDF04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7995C8-9B8E-4083-930D-523456C08FE8}" type="datetimeFigureOut">
              <a:rPr lang="en-US" smtClean="0"/>
              <a:pPr/>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9F4-679E-46BE-BC90-5B5ADDDF04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87995C8-9B8E-4083-930D-523456C08FE8}" type="datetimeFigureOut">
              <a:rPr lang="en-US" smtClean="0"/>
              <a:pPr/>
              <a:t>8/10/22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AFA29F4-679E-46BE-BC90-5B5ADDDF04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7995C8-9B8E-4083-930D-523456C08FE8}" type="datetimeFigureOut">
              <a:rPr lang="en-US" smtClean="0"/>
              <a:pPr/>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AFA29F4-679E-46BE-BC90-5B5ADDDF040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87995C8-9B8E-4083-930D-523456C08FE8}" type="datetimeFigureOut">
              <a:rPr lang="en-US" smtClean="0"/>
              <a:pPr/>
              <a:t>8/10/22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AFA29F4-679E-46BE-BC90-5B5ADDDF040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87995C8-9B8E-4083-930D-523456C08FE8}" type="datetimeFigureOut">
              <a:rPr lang="en-US" smtClean="0"/>
              <a:pPr/>
              <a:t>8/10/22</a:t>
            </a:fld>
            <a:endParaRPr lang="en-US"/>
          </a:p>
        </p:txBody>
      </p:sp>
      <p:sp>
        <p:nvSpPr>
          <p:cNvPr id="10" name="Slide Number Placeholder 9"/>
          <p:cNvSpPr>
            <a:spLocks noGrp="1"/>
          </p:cNvSpPr>
          <p:nvPr>
            <p:ph type="sldNum" sz="quarter" idx="16"/>
          </p:nvPr>
        </p:nvSpPr>
        <p:spPr/>
        <p:txBody>
          <a:bodyPr rtlCol="0"/>
          <a:lstStyle/>
          <a:p>
            <a:fld id="{FAFA29F4-679E-46BE-BC90-5B5ADDDF040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87995C8-9B8E-4083-930D-523456C08FE8}" type="datetimeFigureOut">
              <a:rPr lang="en-US" smtClean="0"/>
              <a:pPr/>
              <a:t>8/10/22</a:t>
            </a:fld>
            <a:endParaRPr lang="en-US"/>
          </a:p>
        </p:txBody>
      </p:sp>
      <p:sp>
        <p:nvSpPr>
          <p:cNvPr id="12" name="Slide Number Placeholder 11"/>
          <p:cNvSpPr>
            <a:spLocks noGrp="1"/>
          </p:cNvSpPr>
          <p:nvPr>
            <p:ph type="sldNum" sz="quarter" idx="16"/>
          </p:nvPr>
        </p:nvSpPr>
        <p:spPr/>
        <p:txBody>
          <a:bodyPr rtlCol="0"/>
          <a:lstStyle/>
          <a:p>
            <a:fld id="{FAFA29F4-679E-46BE-BC90-5B5ADDDF040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7995C8-9B8E-4083-930D-523456C08FE8}" type="datetimeFigureOut">
              <a:rPr lang="en-US" smtClean="0"/>
              <a:pPr/>
              <a:t>8/10/22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AFA29F4-679E-46BE-BC90-5B5ADDDF04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995C8-9B8E-4083-930D-523456C08FE8}" type="datetimeFigureOut">
              <a:rPr lang="en-US" smtClean="0"/>
              <a:pPr/>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AFA29F4-679E-46BE-BC90-5B5ADDDF04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87995C8-9B8E-4083-930D-523456C08FE8}" type="datetimeFigureOut">
              <a:rPr lang="en-US" smtClean="0"/>
              <a:pPr/>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AFA29F4-679E-46BE-BC90-5B5ADDDF040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87995C8-9B8E-4083-930D-523456C08FE8}" type="datetimeFigureOut">
              <a:rPr lang="en-US" smtClean="0"/>
              <a:pPr/>
              <a:t>8/10/22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AFA29F4-679E-46BE-BC90-5B5ADDDF040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87995C8-9B8E-4083-930D-523456C08FE8}" type="datetimeFigureOut">
              <a:rPr lang="en-US" smtClean="0"/>
              <a:pPr/>
              <a:t>8/10/22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AFA29F4-679E-46BE-BC90-5B5ADDDF04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3x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MACHINERY &amp; EQUIPMENTS</a:t>
            </a:r>
          </a:p>
        </p:txBody>
      </p:sp>
      <p:sp>
        <p:nvSpPr>
          <p:cNvPr id="3" name="Content Placeholder 2"/>
          <p:cNvSpPr>
            <a:spLocks noGrp="1"/>
          </p:cNvSpPr>
          <p:nvPr>
            <p:ph sz="quarter" idx="1"/>
          </p:nvPr>
        </p:nvSpPr>
        <p:spPr/>
        <p:txBody>
          <a:bodyPr>
            <a:normAutofit fontScale="55000" lnSpcReduction="20000"/>
          </a:bodyPr>
          <a:lstStyle/>
          <a:p>
            <a:r>
              <a:rPr lang="en-US" dirty="0"/>
              <a:t>POWER PRESS 250 TONNES   1NOS</a:t>
            </a:r>
          </a:p>
          <a:p>
            <a:r>
              <a:rPr lang="en-US" dirty="0"/>
              <a:t>POWER PRESS 150 TONNES.   1NOS</a:t>
            </a:r>
          </a:p>
          <a:p>
            <a:r>
              <a:rPr lang="en-US" dirty="0"/>
              <a:t>POWER PRESS 100 TONNES   2NOS</a:t>
            </a:r>
          </a:p>
          <a:p>
            <a:r>
              <a:rPr lang="en-US" dirty="0"/>
              <a:t>POWER PRESS 50 TONNES     2 NOS</a:t>
            </a:r>
          </a:p>
          <a:p>
            <a:r>
              <a:rPr lang="en-US" dirty="0"/>
              <a:t>POWER PRESS 30 TONNES     2 NOS</a:t>
            </a:r>
          </a:p>
          <a:p>
            <a:r>
              <a:rPr lang="en-US" dirty="0"/>
              <a:t>POWER PRESS 20 TONNES     1 NOS</a:t>
            </a:r>
          </a:p>
          <a:p>
            <a:r>
              <a:rPr lang="en-US" dirty="0"/>
              <a:t>POWER PRESS 10 TONNES     4 NOS</a:t>
            </a:r>
          </a:p>
          <a:p>
            <a:r>
              <a:rPr lang="en-US" dirty="0"/>
              <a:t>POWER PRESS 5 TONNES       3 NOS</a:t>
            </a:r>
          </a:p>
          <a:p>
            <a:r>
              <a:rPr lang="en-US" dirty="0"/>
              <a:t>OPTICAL SORTING MACHINE  1 NOS </a:t>
            </a:r>
          </a:p>
          <a:p>
            <a:r>
              <a:rPr lang="en-US" dirty="0"/>
              <a:t>BENCH LATHES                       4 NOS</a:t>
            </a:r>
          </a:p>
          <a:p>
            <a:r>
              <a:rPr lang="en-US" dirty="0"/>
              <a:t>SPMS                                     4 NOS</a:t>
            </a:r>
          </a:p>
          <a:p>
            <a:r>
              <a:rPr lang="en-US" dirty="0"/>
              <a:t>AUTOMATIC CUTTING MACHINES   4 NOS</a:t>
            </a:r>
          </a:p>
          <a:p>
            <a:r>
              <a:rPr lang="en-US" dirty="0"/>
              <a:t>AUTOMATIC FEEDER MACHINE   1 NOS</a:t>
            </a:r>
          </a:p>
          <a:p>
            <a:r>
              <a:rPr lang="en-US" dirty="0"/>
              <a:t>GENERATOR SET                      1 NOS</a:t>
            </a:r>
          </a:p>
          <a:p>
            <a:r>
              <a:rPr lang="en-US" dirty="0"/>
              <a:t>ZINC PLATING PLANT               4 BARRELS</a:t>
            </a:r>
          </a:p>
          <a:p>
            <a:endParaRPr lang="en-US" dirty="0"/>
          </a:p>
        </p:txBody>
      </p:sp>
    </p:spTree>
    <p:extLst>
      <p:ext uri="{BB962C8B-B14F-4D97-AF65-F5344CB8AC3E}">
        <p14:creationId xmlns:p14="http://schemas.microsoft.com/office/powerpoint/2010/main" val="28638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Other </a:t>
            </a:r>
            <a:r>
              <a:rPr lang="en-US" sz="5400" b="1" u="sng" dirty="0" err="1"/>
              <a:t>Equiptments</a:t>
            </a:r>
            <a:endParaRPr lang="en-US" sz="5400" b="1" u="sng" dirty="0"/>
          </a:p>
        </p:txBody>
      </p:sp>
      <p:sp>
        <p:nvSpPr>
          <p:cNvPr id="3" name="Content Placeholder 2"/>
          <p:cNvSpPr>
            <a:spLocks noGrp="1"/>
          </p:cNvSpPr>
          <p:nvPr>
            <p:ph sz="quarter" idx="1"/>
          </p:nvPr>
        </p:nvSpPr>
        <p:spPr>
          <a:xfrm>
            <a:off x="612648" y="1600200"/>
            <a:ext cx="8153400" cy="4495800"/>
          </a:xfrm>
        </p:spPr>
        <p:txBody>
          <a:bodyPr>
            <a:normAutofit fontScale="85000" lnSpcReduction="20000"/>
          </a:bodyPr>
          <a:lstStyle/>
          <a:p>
            <a:r>
              <a:rPr lang="en-US" sz="3200" b="1" dirty="0"/>
              <a:t>DIGITAL CALIPER     – 3NOS (MITUTOYO)</a:t>
            </a:r>
          </a:p>
          <a:p>
            <a:pPr marL="0" indent="0">
              <a:buNone/>
            </a:pPr>
            <a:r>
              <a:rPr lang="en-US" sz="3200" b="1" dirty="0"/>
              <a:t>                                       1NOS (MAHR)</a:t>
            </a:r>
          </a:p>
          <a:p>
            <a:r>
              <a:rPr lang="en-US" sz="3200" b="1" dirty="0"/>
              <a:t>MICRO METER          – 2 NOS (MITUTOYO)</a:t>
            </a:r>
          </a:p>
          <a:p>
            <a:endParaRPr lang="en-US" sz="3200" b="1" dirty="0"/>
          </a:p>
          <a:p>
            <a:r>
              <a:rPr lang="en-US" sz="3200" b="1" dirty="0"/>
              <a:t>HARDNESS TESTER   – 2NOS (BLUE STAR)</a:t>
            </a:r>
          </a:p>
          <a:p>
            <a:r>
              <a:rPr lang="en-US" sz="3200" b="1" dirty="0"/>
              <a:t>VICKERS HARDNESS </a:t>
            </a:r>
            <a:r>
              <a:rPr lang="mr-IN" sz="3200" b="1" dirty="0"/>
              <a:t>–</a:t>
            </a:r>
            <a:r>
              <a:rPr lang="en-US" sz="3200" b="1" dirty="0"/>
              <a:t> 1NOS (FIE)</a:t>
            </a:r>
          </a:p>
          <a:p>
            <a:r>
              <a:rPr lang="en-US" sz="3200" b="1" dirty="0"/>
              <a:t>MICROSCOPE.          -   1 NOS </a:t>
            </a:r>
          </a:p>
          <a:p>
            <a:r>
              <a:rPr lang="en-US" sz="3200" b="1" dirty="0"/>
              <a:t>COATING THICKNESS </a:t>
            </a:r>
            <a:r>
              <a:rPr lang="mr-IN" sz="3200" b="1" dirty="0"/>
              <a:t>–</a:t>
            </a:r>
            <a:r>
              <a:rPr lang="en-US" sz="3200" b="1" dirty="0"/>
              <a:t> 1 NOS (FISHERSCOPE)</a:t>
            </a:r>
          </a:p>
          <a:p>
            <a:r>
              <a:rPr lang="en-US" sz="3200" b="1" dirty="0"/>
              <a:t>ROUGHNESS TESTER-  1 NOS (MAHR)</a:t>
            </a:r>
          </a:p>
          <a:p>
            <a:r>
              <a:rPr lang="en-US" sz="3200" b="1" dirty="0"/>
              <a:t>GRINDING MACHINE </a:t>
            </a:r>
            <a:r>
              <a:rPr lang="mr-IN" sz="3200" b="1" dirty="0"/>
              <a:t>–</a:t>
            </a:r>
            <a:r>
              <a:rPr lang="en-US" sz="3200" b="1" dirty="0"/>
              <a:t> 1 NOS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PROCESS FLOWCHART</a:t>
            </a:r>
          </a:p>
        </p:txBody>
      </p:sp>
      <p:pic>
        <p:nvPicPr>
          <p:cNvPr id="4" name="Picture 3">
            <a:extLst>
              <a:ext uri="{FF2B5EF4-FFF2-40B4-BE49-F238E27FC236}">
                <a16:creationId xmlns:a16="http://schemas.microsoft.com/office/drawing/2014/main" id="{33EB10FA-D377-B047-910D-2CE52E4F3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14692" cy="5257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QUALITY POLICY</a:t>
            </a:r>
          </a:p>
        </p:txBody>
      </p:sp>
      <p:sp>
        <p:nvSpPr>
          <p:cNvPr id="3" name="Content Placeholder 2"/>
          <p:cNvSpPr>
            <a:spLocks noGrp="1"/>
          </p:cNvSpPr>
          <p:nvPr>
            <p:ph sz="quarter" idx="1"/>
          </p:nvPr>
        </p:nvSpPr>
        <p:spPr>
          <a:xfrm>
            <a:off x="609600" y="1600200"/>
            <a:ext cx="8153400" cy="5257800"/>
          </a:xfrm>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a:buNone/>
            </a:pPr>
            <a:r>
              <a:rPr lang="en-US" b="1" dirty="0"/>
              <a:t>Forming the thrust of our esteemed organization, quality orientation is amongst our primal objectives. We implement latest production techniques and manufacture products using superior quality raw materials. In addition to this, all our products are tested by various testing equipments ensuring our flawlessness. </a:t>
            </a:r>
          </a:p>
          <a:p>
            <a:pPr>
              <a:buNone/>
            </a:pPr>
            <a:r>
              <a:rPr lang="en-US" b="1" u="sng" dirty="0"/>
              <a:t>RAJESHWARI PHILOSOPHY</a:t>
            </a:r>
          </a:p>
          <a:p>
            <a:pPr lvl="0"/>
            <a:r>
              <a:rPr lang="en-US" b="1" dirty="0"/>
              <a:t>"Integrity, service, innovation, and sustainable management" is our business philosophy.</a:t>
            </a:r>
          </a:p>
          <a:p>
            <a:pPr lvl="0"/>
            <a:r>
              <a:rPr lang="en-US" b="1" dirty="0"/>
              <a:t>Gain customer recognition through excellent Quality and timely deliveries.</a:t>
            </a:r>
          </a:p>
          <a:p>
            <a:r>
              <a:rPr lang="en-US" b="1" dirty="0"/>
              <a:t>Create RLI brand recognition from upgrading our quality standards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Quality Management System Certification</a:t>
            </a:r>
          </a:p>
        </p:txBody>
      </p:sp>
      <p:pic>
        <p:nvPicPr>
          <p:cNvPr id="7" name="Content Placeholder 6">
            <a:extLst>
              <a:ext uri="{FF2B5EF4-FFF2-40B4-BE49-F238E27FC236}">
                <a16:creationId xmlns:a16="http://schemas.microsoft.com/office/drawing/2014/main" id="{53F748CA-B730-9C4C-AFEB-440E37FD688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00995" y="1600200"/>
            <a:ext cx="3176960" cy="4495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QUALITY LAB </a:t>
            </a:r>
          </a:p>
        </p:txBody>
      </p:sp>
      <p:pic>
        <p:nvPicPr>
          <p:cNvPr id="7" name="Content Placeholder 6">
            <a:extLst>
              <a:ext uri="{FF2B5EF4-FFF2-40B4-BE49-F238E27FC236}">
                <a16:creationId xmlns:a16="http://schemas.microsoft.com/office/drawing/2014/main" id="{A32948AF-3F22-C547-BDEC-E340A1FB503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524000"/>
            <a:ext cx="9144000" cy="5334000"/>
          </a:xfrm>
        </p:spPr>
      </p:pic>
    </p:spTree>
    <p:extLst>
      <p:ext uri="{BB962C8B-B14F-4D97-AF65-F5344CB8AC3E}">
        <p14:creationId xmlns:p14="http://schemas.microsoft.com/office/powerpoint/2010/main" val="110933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E9F2-9B2A-A24C-90F1-8BAFE7BC9D18}"/>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FD2968BB-A3A6-F945-8638-1E4D99722CF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524000"/>
            <a:ext cx="9144000" cy="5638800"/>
          </a:xfrm>
        </p:spPr>
      </p:pic>
    </p:spTree>
    <p:extLst>
      <p:ext uri="{BB962C8B-B14F-4D97-AF65-F5344CB8AC3E}">
        <p14:creationId xmlns:p14="http://schemas.microsoft.com/office/powerpoint/2010/main" val="293178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CUSTOMERS</a:t>
            </a:r>
          </a:p>
        </p:txBody>
      </p:sp>
      <p:sp>
        <p:nvSpPr>
          <p:cNvPr id="3" name="Content Placeholder 2"/>
          <p:cNvSpPr>
            <a:spLocks noGrp="1"/>
          </p:cNvSpPr>
          <p:nvPr>
            <p:ph sz="quarter" idx="1"/>
          </p:nvPr>
        </p:nvSpPr>
        <p:spPr/>
        <p:txBody>
          <a:bodyPr>
            <a:normAutofit fontScale="92500" lnSpcReduction="20000"/>
          </a:bodyPr>
          <a:lstStyle/>
          <a:p>
            <a:r>
              <a:rPr lang="en-US" sz="2600" b="1" dirty="0"/>
              <a:t>WUERTH INDUSTRIAL SERVICE GmbH &amp; Co.(Germany)</a:t>
            </a:r>
          </a:p>
          <a:p>
            <a:r>
              <a:rPr lang="en-US" sz="2600" b="1" dirty="0"/>
              <a:t>CHAVESBAO (SPAIN)</a:t>
            </a:r>
          </a:p>
          <a:p>
            <a:r>
              <a:rPr lang="en-US" sz="2600" b="1" dirty="0"/>
              <a:t>FATOR GROUP (SPAIN)</a:t>
            </a:r>
          </a:p>
          <a:p>
            <a:r>
              <a:rPr lang="en-US" b="1" dirty="0"/>
              <a:t>PRODEX GROUP (FRANCE)</a:t>
            </a:r>
          </a:p>
          <a:p>
            <a:r>
              <a:rPr lang="en-US" b="1" dirty="0"/>
              <a:t>LPS BOSSARD</a:t>
            </a:r>
          </a:p>
          <a:p>
            <a:r>
              <a:rPr lang="en-US" b="1" dirty="0"/>
              <a:t>BOSSARD GROUP (EUROPE &amp; ASIA)</a:t>
            </a:r>
          </a:p>
          <a:p>
            <a:r>
              <a:rPr lang="en-US" b="1" dirty="0"/>
              <a:t>RANDACK FASTENERS INDIA PVT LTD.</a:t>
            </a:r>
          </a:p>
          <a:p>
            <a:r>
              <a:rPr lang="en-US" b="1" dirty="0"/>
              <a:t>WUERTH INDUSTRIAL SERVICES INDIA PVT LTD.</a:t>
            </a:r>
          </a:p>
          <a:p>
            <a:r>
              <a:rPr lang="en-US" b="1" dirty="0"/>
              <a:t>STERLING FABORY PVT LTD.</a:t>
            </a:r>
          </a:p>
          <a:p>
            <a:r>
              <a:rPr lang="en-US" b="1" dirty="0"/>
              <a:t>UNIVERSAL PRECEISION SCREWS PVT LTD.</a:t>
            </a:r>
          </a:p>
          <a:p>
            <a:r>
              <a:rPr lang="en-US" b="1" dirty="0"/>
              <a:t>LPSIS PRIVATE LIMITED</a:t>
            </a:r>
          </a:p>
          <a:p>
            <a:pPr marL="0" indent="0">
              <a:buNone/>
            </a:pPr>
            <a:endParaRPr lang="en-US" b="1" dirty="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EXPANSION PLANS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02380995"/>
              </p:ext>
            </p:extLst>
          </p:nvPr>
        </p:nvGraphicFramePr>
        <p:xfrm>
          <a:off x="3733799" y="1676400"/>
          <a:ext cx="5105401"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1828800"/>
            <a:ext cx="3810000" cy="203132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t>We have maintained steady top line</a:t>
            </a:r>
          </a:p>
          <a:p>
            <a:r>
              <a:rPr lang="en-US" b="1" dirty="0"/>
              <a:t>Growth at Rajeshwari Lalit Industries</a:t>
            </a:r>
          </a:p>
          <a:p>
            <a:r>
              <a:rPr lang="en-US" b="1" dirty="0"/>
              <a:t>This growth has been a result of </a:t>
            </a:r>
          </a:p>
          <a:p>
            <a:r>
              <a:rPr lang="en-US" b="1" dirty="0"/>
              <a:t>Continuous efforts in terms of new </a:t>
            </a:r>
          </a:p>
          <a:p>
            <a:r>
              <a:rPr lang="en-US" b="1" dirty="0"/>
              <a:t>Product development and quality </a:t>
            </a:r>
          </a:p>
          <a:p>
            <a:r>
              <a:rPr lang="en-US" b="1" dirty="0"/>
              <a:t>Conformance for developed regular</a:t>
            </a:r>
          </a:p>
          <a:p>
            <a:r>
              <a:rPr lang="en-US" b="1" dirty="0"/>
              <a:t>Production components.</a:t>
            </a:r>
          </a:p>
        </p:txBody>
      </p:sp>
      <p:sp>
        <p:nvSpPr>
          <p:cNvPr id="6" name="TextBox 5"/>
          <p:cNvSpPr txBox="1"/>
          <p:nvPr/>
        </p:nvSpPr>
        <p:spPr>
          <a:xfrm>
            <a:off x="-3312" y="4495800"/>
            <a:ext cx="9147312"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t>With future expansion in mind and to serve our customer better we have acquired 30000 sq feet Of land for the forging machining area of manufacturing. We plan to have our forging machining Capability operational within the next 3 quarters  or so. Along with this we are planning to buy New CNC machines for the development of new forging components for Auto Industry. Target of 2021 is </a:t>
            </a:r>
            <a:r>
              <a:rPr lang="en-US" b="1" dirty="0" err="1"/>
              <a:t>Rs</a:t>
            </a:r>
            <a:r>
              <a:rPr lang="en-US" b="1" dirty="0"/>
              <a:t> 19 crores plus.</a:t>
            </a:r>
          </a:p>
        </p:txBody>
      </p:sp>
      <p:sp>
        <p:nvSpPr>
          <p:cNvPr id="7" name="TextBox 6"/>
          <p:cNvSpPr txBox="1"/>
          <p:nvPr/>
        </p:nvSpPr>
        <p:spPr>
          <a:xfrm>
            <a:off x="1" y="6096001"/>
            <a:ext cx="914400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a:t>In the end we would like to conclude that Rajeshwari Lalit Product Quality Speaks Everything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PLANT LOCATION</a:t>
            </a:r>
            <a:endParaRPr lang="en-US" sz="4800" dirty="0"/>
          </a:p>
        </p:txBody>
      </p:sp>
      <p:cxnSp>
        <p:nvCxnSpPr>
          <p:cNvPr id="4" name="Straight Connector 3"/>
          <p:cNvCxnSpPr/>
          <p:nvPr/>
        </p:nvCxnSpPr>
        <p:spPr>
          <a:xfrm>
            <a:off x="0" y="19050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667000"/>
            <a:ext cx="2514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2667000"/>
            <a:ext cx="495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48600" y="1981200"/>
            <a:ext cx="1100782" cy="646331"/>
          </a:xfrm>
          <a:prstGeom prst="rect">
            <a:avLst/>
          </a:prstGeom>
          <a:noFill/>
        </p:spPr>
        <p:txBody>
          <a:bodyPr wrap="none" rtlCol="0">
            <a:spAutoFit/>
          </a:bodyPr>
          <a:lstStyle/>
          <a:p>
            <a:r>
              <a:rPr lang="en-US" b="1" dirty="0"/>
              <a:t>FROM </a:t>
            </a:r>
          </a:p>
          <a:p>
            <a:r>
              <a:rPr lang="en-US" b="1" dirty="0"/>
              <a:t>DORAHA</a:t>
            </a:r>
          </a:p>
        </p:txBody>
      </p:sp>
      <p:cxnSp>
        <p:nvCxnSpPr>
          <p:cNvPr id="11" name="Straight Arrow Connector 10"/>
          <p:cNvCxnSpPr/>
          <p:nvPr/>
        </p:nvCxnSpPr>
        <p:spPr>
          <a:xfrm rot="10800000">
            <a:off x="7010400" y="2286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1981200"/>
            <a:ext cx="1255472" cy="646331"/>
          </a:xfrm>
          <a:prstGeom prst="rect">
            <a:avLst/>
          </a:prstGeom>
          <a:noFill/>
        </p:spPr>
        <p:txBody>
          <a:bodyPr wrap="none" rtlCol="0">
            <a:spAutoFit/>
          </a:bodyPr>
          <a:lstStyle/>
          <a:p>
            <a:r>
              <a:rPr lang="en-US" b="1" dirty="0"/>
              <a:t>TOWARDS </a:t>
            </a:r>
          </a:p>
          <a:p>
            <a:r>
              <a:rPr lang="en-US" b="1" dirty="0"/>
              <a:t>LUDHIANA</a:t>
            </a:r>
          </a:p>
        </p:txBody>
      </p:sp>
      <p:sp>
        <p:nvSpPr>
          <p:cNvPr id="13" name="Rectangle 12"/>
          <p:cNvSpPr/>
          <p:nvPr/>
        </p:nvSpPr>
        <p:spPr>
          <a:xfrm>
            <a:off x="3124200" y="2667000"/>
            <a:ext cx="1219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MT LITERRA ZEE SCHOOL  </a:t>
            </a:r>
          </a:p>
          <a:p>
            <a:pPr algn="ctr"/>
            <a:endParaRPr lang="en-US" b="1" dirty="0">
              <a:solidFill>
                <a:schemeClr val="tx1"/>
              </a:solidFill>
            </a:endParaRPr>
          </a:p>
        </p:txBody>
      </p:sp>
      <p:cxnSp>
        <p:nvCxnSpPr>
          <p:cNvPr id="17" name="Straight Connector 16"/>
          <p:cNvCxnSpPr/>
          <p:nvPr/>
        </p:nvCxnSpPr>
        <p:spPr>
          <a:xfrm flipH="1">
            <a:off x="2514600" y="2667794"/>
            <a:ext cx="794" cy="1980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124200" y="2591594"/>
            <a:ext cx="794" cy="2056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3733800" y="2286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0" y="4267200"/>
            <a:ext cx="18288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rPr>
              <a:t>Rajeshwari Lalit </a:t>
            </a:r>
          </a:p>
          <a:p>
            <a:pPr algn="ctr"/>
            <a:r>
              <a:rPr lang="en-US" sz="2400" b="1" dirty="0">
                <a:solidFill>
                  <a:sysClr val="windowText" lastClr="000000"/>
                </a:solidFill>
              </a:rPr>
              <a:t>Industries</a:t>
            </a:r>
          </a:p>
        </p:txBody>
      </p:sp>
      <p:cxnSp>
        <p:nvCxnSpPr>
          <p:cNvPr id="45" name="Straight Arrow Connector 44"/>
          <p:cNvCxnSpPr/>
          <p:nvPr/>
        </p:nvCxnSpPr>
        <p:spPr>
          <a:xfrm rot="5400000">
            <a:off x="2591594" y="34282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1000" y="2667000"/>
            <a:ext cx="914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INDIAN OIL PETROL PUMP</a:t>
            </a:r>
          </a:p>
          <a:p>
            <a:pPr algn="ctr"/>
            <a:endParaRPr lang="en-US" dirty="0"/>
          </a:p>
        </p:txBody>
      </p:sp>
      <p:sp>
        <p:nvSpPr>
          <p:cNvPr id="3" name="TextBox 2"/>
          <p:cNvSpPr txBox="1"/>
          <p:nvPr/>
        </p:nvSpPr>
        <p:spPr>
          <a:xfrm>
            <a:off x="3200400" y="1981200"/>
            <a:ext cx="1905000" cy="646331"/>
          </a:xfrm>
          <a:prstGeom prst="rect">
            <a:avLst/>
          </a:prstGeom>
          <a:noFill/>
        </p:spPr>
        <p:txBody>
          <a:bodyPr wrap="square" rtlCol="0">
            <a:spAutoFit/>
          </a:bodyPr>
          <a:lstStyle/>
          <a:p>
            <a:r>
              <a:rPr lang="en-US" dirty="0"/>
              <a:t>SIDHWAN EXPRESSWAY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Flow Of Presentation </a:t>
            </a:r>
          </a:p>
        </p:txBody>
      </p:sp>
      <p:sp>
        <p:nvSpPr>
          <p:cNvPr id="3" name="Content Placeholder 2"/>
          <p:cNvSpPr>
            <a:spLocks noGrp="1"/>
          </p:cNvSpPr>
          <p:nvPr>
            <p:ph sz="quarter" idx="1"/>
          </p:nvPr>
        </p:nvSpPr>
        <p:spPr/>
        <p:txBody>
          <a:bodyPr>
            <a:normAutofit lnSpcReduction="10000"/>
          </a:bodyPr>
          <a:lstStyle/>
          <a:p>
            <a:r>
              <a:rPr lang="en-US" b="1" dirty="0"/>
              <a:t>Company Profile</a:t>
            </a:r>
          </a:p>
          <a:p>
            <a:r>
              <a:rPr lang="en-US" b="1" dirty="0"/>
              <a:t>Manufacturing Infrastructure</a:t>
            </a:r>
          </a:p>
          <a:p>
            <a:r>
              <a:rPr lang="en-US" b="1" dirty="0"/>
              <a:t>Product Portfolio</a:t>
            </a:r>
          </a:p>
          <a:p>
            <a:r>
              <a:rPr lang="en-US" b="1" dirty="0"/>
              <a:t>Process Flowchart</a:t>
            </a:r>
          </a:p>
          <a:p>
            <a:r>
              <a:rPr lang="en-US" b="1" dirty="0"/>
              <a:t>Quality Policy</a:t>
            </a:r>
          </a:p>
          <a:p>
            <a:r>
              <a:rPr lang="en-US" b="1" dirty="0"/>
              <a:t>Present Customers</a:t>
            </a:r>
          </a:p>
          <a:p>
            <a:r>
              <a:rPr lang="en-US" b="1" dirty="0"/>
              <a:t>Expansion Plans</a:t>
            </a:r>
          </a:p>
          <a:p>
            <a:r>
              <a:rPr lang="en-US" b="1" dirty="0"/>
              <a:t>Plant Location</a:t>
            </a:r>
          </a:p>
          <a:p>
            <a:r>
              <a:rPr lang="en-US" b="1" dirty="0"/>
              <a:t>Communication Details</a:t>
            </a:r>
          </a:p>
          <a:p>
            <a:endParaRPr lang="en-US" dirty="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Communication  Details</a:t>
            </a:r>
          </a:p>
        </p:txBody>
      </p:sp>
      <p:sp>
        <p:nvSpPr>
          <p:cNvPr id="3" name="TextBox 2"/>
          <p:cNvSpPr txBox="1"/>
          <p:nvPr/>
        </p:nvSpPr>
        <p:spPr>
          <a:xfrm>
            <a:off x="685800" y="1676400"/>
            <a:ext cx="7924800" cy="483209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b="1" dirty="0"/>
              <a:t>Factory Address :     Rajeshwari </a:t>
            </a:r>
            <a:r>
              <a:rPr lang="en-US" sz="2400" b="1" dirty="0" err="1"/>
              <a:t>Lalit</a:t>
            </a:r>
            <a:r>
              <a:rPr lang="en-US" sz="2400" b="1" dirty="0"/>
              <a:t> Industries</a:t>
            </a:r>
          </a:p>
          <a:p>
            <a:r>
              <a:rPr lang="en-US" sz="2400" b="1" dirty="0"/>
              <a:t>                                NEAR MT LITERRA ZEE SCHOOL,</a:t>
            </a:r>
          </a:p>
          <a:p>
            <a:r>
              <a:rPr lang="en-US" sz="2400" b="1" dirty="0"/>
              <a:t>                                SIDHWAN CANAL EXPRESSWAY,</a:t>
            </a:r>
          </a:p>
          <a:p>
            <a:r>
              <a:rPr lang="en-US" sz="2400" b="1" dirty="0"/>
              <a:t>                                SAHNEWAL, Ludhiana (Punjab</a:t>
            </a:r>
            <a:r>
              <a:rPr lang="en-US" sz="2000" dirty="0"/>
              <a:t>)</a:t>
            </a:r>
          </a:p>
          <a:p>
            <a:endParaRPr lang="en-US" sz="2000" dirty="0"/>
          </a:p>
          <a:p>
            <a:r>
              <a:rPr lang="en-US" sz="2400" b="1" dirty="0"/>
              <a:t>Contact :      </a:t>
            </a:r>
            <a:r>
              <a:rPr lang="en-US" sz="2400" b="1" dirty="0" err="1"/>
              <a:t>Mr</a:t>
            </a:r>
            <a:r>
              <a:rPr lang="en-US" sz="2400" b="1" dirty="0"/>
              <a:t> </a:t>
            </a:r>
            <a:r>
              <a:rPr lang="en-US" sz="2400" b="1" dirty="0" err="1"/>
              <a:t>Dhiraj</a:t>
            </a:r>
            <a:r>
              <a:rPr lang="en-US" sz="2400" b="1" dirty="0"/>
              <a:t> </a:t>
            </a:r>
            <a:r>
              <a:rPr lang="en-US" sz="2400" b="1" dirty="0" err="1"/>
              <a:t>malhi</a:t>
            </a:r>
            <a:r>
              <a:rPr lang="en-US" sz="2400" b="1" dirty="0"/>
              <a:t> </a:t>
            </a:r>
          </a:p>
          <a:p>
            <a:r>
              <a:rPr lang="en-US" sz="2400" b="1" dirty="0"/>
              <a:t>Mobile:       +91 9815767000, +91 9814102989</a:t>
            </a:r>
          </a:p>
          <a:p>
            <a:r>
              <a:rPr lang="en-US" sz="2400" b="1" dirty="0"/>
              <a:t>Landline:    +91 161 2539922</a:t>
            </a:r>
          </a:p>
          <a:p>
            <a:r>
              <a:rPr lang="en-US" sz="2400" b="1" dirty="0"/>
              <a:t>                 </a:t>
            </a:r>
          </a:p>
          <a:p>
            <a:r>
              <a:rPr lang="en-US" sz="2400" b="1" dirty="0"/>
              <a:t>Email : </a:t>
            </a:r>
            <a:r>
              <a:rPr lang="en-US" sz="2400" b="1" dirty="0">
                <a:solidFill>
                  <a:srgbClr val="0070C0"/>
                </a:solidFill>
              </a:rPr>
              <a:t>rajeshwariwashers@gmail.com</a:t>
            </a:r>
          </a:p>
          <a:p>
            <a:r>
              <a:rPr lang="en-US" sz="2400" b="1" dirty="0">
                <a:solidFill>
                  <a:srgbClr val="0070C0"/>
                </a:solidFill>
              </a:rPr>
              <a:t>            dhirajmalhi@gmail.com</a:t>
            </a:r>
          </a:p>
          <a:p>
            <a:r>
              <a:rPr lang="en-US" sz="2400" b="1" dirty="0">
                <a:solidFill>
                  <a:srgbClr val="0070C0"/>
                </a:solidFill>
              </a:rPr>
              <a:t>           </a:t>
            </a:r>
          </a:p>
          <a:p>
            <a:r>
              <a:rPr lang="en-US" sz="2400" b="1" dirty="0"/>
              <a:t>Website: </a:t>
            </a:r>
            <a:r>
              <a:rPr lang="en-US" sz="2400" b="1" dirty="0" err="1"/>
              <a:t>www.rajeshwarifasteners.com</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828800"/>
            <a:ext cx="5181600" cy="3785652"/>
          </a:xfrm>
          <a:prstGeom prst="rect">
            <a:avLst/>
          </a:prstGeom>
          <a:noFill/>
        </p:spPr>
        <p:txBody>
          <a:bodyPr wrap="square" lIns="91440" tIns="45720" rIns="91440" bIns="45720">
            <a:spAutoFit/>
          </a:bodyPr>
          <a:lstStyle/>
          <a:p>
            <a:pPr algn="ctr"/>
            <a:r>
              <a:rPr lang="en-US" sz="1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a:t>
            </a:r>
            <a:r>
              <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1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a:t>
            </a:r>
            <a:endParaRPr lang="en-US" sz="1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Company Profile</a:t>
            </a:r>
          </a:p>
        </p:txBody>
      </p:sp>
      <p:sp>
        <p:nvSpPr>
          <p:cNvPr id="3" name="Content Placeholder 2"/>
          <p:cNvSpPr>
            <a:spLocks noGrp="1"/>
          </p:cNvSpPr>
          <p:nvPr>
            <p:ph sz="quarter" idx="1"/>
          </p:nvPr>
        </p:nvSpPr>
        <p:spPr/>
        <p:txBody>
          <a:bodyPr>
            <a:normAutofit fontScale="70000" lnSpcReduction="20000"/>
          </a:bodyPr>
          <a:lstStyle/>
          <a:p>
            <a:pPr>
              <a:buNone/>
            </a:pPr>
            <a:r>
              <a:rPr lang="en-US" sz="3100" b="1" dirty="0"/>
              <a:t>Rajeshwari Lalit Industries is a renowned entity dedicatedly engaged in the manufacturing of Plain washers, High Tensile Washers, RIP LOCK washers with </a:t>
            </a:r>
            <a:r>
              <a:rPr lang="en-US" sz="3100" b="1" dirty="0" err="1"/>
              <a:t>Geomet</a:t>
            </a:r>
            <a:r>
              <a:rPr lang="en-US" sz="3100" b="1" dirty="0"/>
              <a:t> and </a:t>
            </a:r>
            <a:r>
              <a:rPr lang="en-US" sz="3100" b="1" dirty="0" err="1"/>
              <a:t>hotdip</a:t>
            </a:r>
            <a:r>
              <a:rPr lang="en-US" sz="3100" b="1" dirty="0"/>
              <a:t> plating . We are  Associated with Fasteners manufacture Association of India. Being ISO 9001:2015 certified company we have grown tremendously in this domain and have carved a niche as one of the most principal Industrial washers Manufacturer and Industrial Fasteners Suppliers from India.</a:t>
            </a:r>
          </a:p>
          <a:p>
            <a:pPr>
              <a:buNone/>
            </a:pPr>
            <a:endParaRPr lang="en-US" sz="3100" b="1" dirty="0"/>
          </a:p>
          <a:p>
            <a:pPr>
              <a:buNone/>
            </a:pPr>
            <a:r>
              <a:rPr lang="en-US" sz="3100" b="1" dirty="0"/>
              <a:t>Established in the year 1978, Rajeshwari Lalit Industries is located in Ludhiana. We have a long standing experience of 48 years in this field. Under the guidance and sharp headship of our Proprietor, </a:t>
            </a:r>
            <a:r>
              <a:rPr lang="en-US" sz="3100" b="1" dirty="0" err="1"/>
              <a:t>Mr</a:t>
            </a:r>
            <a:r>
              <a:rPr lang="en-US" sz="3100" b="1" dirty="0"/>
              <a:t> </a:t>
            </a:r>
            <a:r>
              <a:rPr lang="en-US" sz="3100" b="1" dirty="0" err="1"/>
              <a:t>Rakesh</a:t>
            </a:r>
            <a:r>
              <a:rPr lang="en-US" sz="3100" b="1" dirty="0"/>
              <a:t> </a:t>
            </a:r>
            <a:r>
              <a:rPr lang="en-US" sz="3100" b="1" dirty="0" err="1"/>
              <a:t>Malhi</a:t>
            </a:r>
            <a:r>
              <a:rPr lang="en-US" sz="3100" b="1" dirty="0"/>
              <a:t>, we have attained a laudable position in the market.</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Manufacturing </a:t>
            </a:r>
            <a:r>
              <a:rPr lang="en-US" b="1" u="sng" dirty="0" err="1"/>
              <a:t>Infrasctructure</a:t>
            </a:r>
            <a:endParaRPr lang="en-US" b="1" u="sng" dirty="0"/>
          </a:p>
        </p:txBody>
      </p:sp>
      <p:sp>
        <p:nvSpPr>
          <p:cNvPr id="3" name="Content Placeholder 2"/>
          <p:cNvSpPr>
            <a:spLocks noGrp="1"/>
          </p:cNvSpPr>
          <p:nvPr>
            <p:ph sz="quarter" idx="1"/>
          </p:nvPr>
        </p:nvSpPr>
        <p:spPr/>
        <p:txBody>
          <a:bodyPr>
            <a:noAutofit/>
          </a:bodyPr>
          <a:lstStyle/>
          <a:p>
            <a:pPr>
              <a:buNone/>
            </a:pPr>
            <a:r>
              <a:rPr lang="en-US" sz="2800" b="1" dirty="0"/>
              <a:t>Within the shop floor area of 50000 sq. ft., our manufacturing setup covers Power Presses, Bench Lathes, Automatic Cutting Machines and Milling Machines along with Welding facility.</a:t>
            </a:r>
          </a:p>
          <a:p>
            <a:pPr>
              <a:buNone/>
            </a:pPr>
            <a:endParaRPr lang="en-US" sz="2800" b="1" dirty="0"/>
          </a:p>
          <a:p>
            <a:pPr>
              <a:buNone/>
            </a:pPr>
            <a:r>
              <a:rPr lang="en-US" sz="2800" b="1" dirty="0"/>
              <a:t> With future expansion in mind, to serve our customers better, we have now expanded into sheet metal pressing capacities, with a running infrastructure of Stamping presses, of up to 250ton capacity. We plan to expand our capacity to 1000 ton press stroke.</a:t>
            </a:r>
          </a:p>
          <a:p>
            <a:pPr>
              <a:buNone/>
            </a:pPr>
            <a:r>
              <a:rPr lang="en-US" sz="28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Manufacturing </a:t>
            </a:r>
            <a:r>
              <a:rPr lang="en-US" b="1" u="sng" dirty="0" err="1"/>
              <a:t>Infrasctructure</a:t>
            </a:r>
            <a:endParaRPr lang="en-US" dirty="0"/>
          </a:p>
        </p:txBody>
      </p:sp>
      <p:sp>
        <p:nvSpPr>
          <p:cNvPr id="3" name="Rectangle 2"/>
          <p:cNvSpPr/>
          <p:nvPr/>
        </p:nvSpPr>
        <p:spPr>
          <a:xfrm>
            <a:off x="609600" y="1676400"/>
            <a:ext cx="7848600" cy="4893647"/>
          </a:xfrm>
          <a:prstGeom prst="rect">
            <a:avLst/>
          </a:prstGeom>
        </p:spPr>
        <p:txBody>
          <a:bodyPr wrap="square">
            <a:spAutoFit/>
          </a:bodyPr>
          <a:lstStyle/>
          <a:p>
            <a:pPr>
              <a:buNone/>
            </a:pPr>
            <a:r>
              <a:rPr lang="en-US" sz="2400" b="1" dirty="0"/>
              <a:t>Our setup is equipped with hardness inspection facility, customized gauges for critical components along with standard gauges and instruments to maintain quality conformance standards.</a:t>
            </a:r>
          </a:p>
          <a:p>
            <a:pPr>
              <a:buNone/>
            </a:pPr>
            <a:endParaRPr lang="en-US" sz="2400" b="1" dirty="0"/>
          </a:p>
          <a:p>
            <a:pPr>
              <a:buNone/>
            </a:pPr>
            <a:endParaRPr lang="en-US" sz="2400" b="1" dirty="0"/>
          </a:p>
          <a:p>
            <a:pPr>
              <a:buNone/>
            </a:pPr>
            <a:r>
              <a:rPr lang="en-US" sz="2400" b="1" dirty="0"/>
              <a:t> We have monthly manufacturing capability of about 42 </a:t>
            </a:r>
            <a:r>
              <a:rPr lang="en-US" sz="2400" b="1" dirty="0" err="1"/>
              <a:t>Tonnes</a:t>
            </a:r>
            <a:r>
              <a:rPr lang="en-US" sz="2400" b="1" dirty="0"/>
              <a:t> monthly of different components with manufacturing scope covering turned components, sheet metal components and forging machined components. With a task oriented 75 strong workforce, we plan to continue being a high quality supplier to cater to growing needs of our customers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95cm x 200cm (Page. 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4"/>
            <a:ext cx="4648200" cy="6848475"/>
          </a:xfrm>
          <a:prstGeom prst="rect">
            <a:avLst/>
          </a:prstGeom>
        </p:spPr>
      </p:pic>
      <p:pic>
        <p:nvPicPr>
          <p:cNvPr id="4" name="Picture 3" descr="95cm x 200cm (Page. 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0"/>
            <a:ext cx="4495800" cy="6858000"/>
          </a:xfrm>
          <a:prstGeom prst="rect">
            <a:avLst/>
          </a:prstGeom>
        </p:spPr>
      </p:pic>
    </p:spTree>
    <p:extLst>
      <p:ext uri="{BB962C8B-B14F-4D97-AF65-F5344CB8AC3E}">
        <p14:creationId xmlns:p14="http://schemas.microsoft.com/office/powerpoint/2010/main" val="254041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Product Portfolio</a:t>
            </a:r>
          </a:p>
        </p:txBody>
      </p:sp>
      <p:pic>
        <p:nvPicPr>
          <p:cNvPr id="10" name="Picture 9" descr="washers.jpg"/>
          <p:cNvPicPr>
            <a:picLocks noChangeAspect="1"/>
          </p:cNvPicPr>
          <p:nvPr/>
        </p:nvPicPr>
        <p:blipFill>
          <a:blip r:embed="rId2" cstate="print"/>
          <a:stretch>
            <a:fillRect/>
          </a:stretch>
        </p:blipFill>
        <p:spPr>
          <a:xfrm>
            <a:off x="685800" y="1600200"/>
            <a:ext cx="35052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Content Placeholder 4" descr="load_indicating.jpg"/>
          <p:cNvPicPr>
            <a:picLocks noGrp="1" noChangeAspect="1"/>
          </p:cNvPicPr>
          <p:nvPr>
            <p:ph sz="quarter" idx="1"/>
          </p:nvPr>
        </p:nvPicPr>
        <p:blipFill>
          <a:blip r:embed="rId3">
            <a:extLst>
              <a:ext uri="{28A0092B-C50C-407E-A947-70E740481C1C}">
                <a14:useLocalDpi xmlns:a14="http://schemas.microsoft.com/office/drawing/2010/main" val="0"/>
              </a:ext>
            </a:extLst>
          </a:blip>
          <a:srcRect t="8695" b="8695"/>
          <a:stretch>
            <a:fillRect/>
          </a:stretch>
        </p:blipFill>
        <p:spPr>
          <a:xfrm>
            <a:off x="5334000" y="1676400"/>
            <a:ext cx="3345851" cy="2209800"/>
          </a:xfrm>
        </p:spPr>
      </p:pic>
      <p:pic>
        <p:nvPicPr>
          <p:cNvPr id="6" name="Picture 5" descr="IMG_3113.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419600"/>
            <a:ext cx="3886200" cy="2209800"/>
          </a:xfrm>
          <a:prstGeom prst="rect">
            <a:avLst/>
          </a:prstGeom>
        </p:spPr>
      </p:pic>
      <p:pic>
        <p:nvPicPr>
          <p:cNvPr id="7" name="Picture 6" descr="wave wash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4419600"/>
            <a:ext cx="3276600" cy="2110196"/>
          </a:xfrm>
          <a:prstGeom prst="rect">
            <a:avLst/>
          </a:prstGeom>
        </p:spPr>
      </p:pic>
      <p:sp>
        <p:nvSpPr>
          <p:cNvPr id="8" name="TextBox 7"/>
          <p:cNvSpPr txBox="1"/>
          <p:nvPr/>
        </p:nvSpPr>
        <p:spPr>
          <a:xfrm>
            <a:off x="1295400" y="4114800"/>
            <a:ext cx="2743200" cy="369332"/>
          </a:xfrm>
          <a:prstGeom prst="rect">
            <a:avLst/>
          </a:prstGeom>
          <a:noFill/>
        </p:spPr>
        <p:txBody>
          <a:bodyPr wrap="square" rtlCol="0">
            <a:spAutoFit/>
          </a:bodyPr>
          <a:lstStyle/>
          <a:p>
            <a:r>
              <a:rPr lang="en-US" dirty="0"/>
              <a:t>PLAIN WASHER</a:t>
            </a:r>
          </a:p>
        </p:txBody>
      </p:sp>
      <p:sp>
        <p:nvSpPr>
          <p:cNvPr id="11" name="TextBox 10"/>
          <p:cNvSpPr txBox="1"/>
          <p:nvPr/>
        </p:nvSpPr>
        <p:spPr>
          <a:xfrm>
            <a:off x="6019800" y="3886200"/>
            <a:ext cx="2209800" cy="646331"/>
          </a:xfrm>
          <a:prstGeom prst="rect">
            <a:avLst/>
          </a:prstGeom>
          <a:noFill/>
        </p:spPr>
        <p:txBody>
          <a:bodyPr wrap="square" rtlCol="0">
            <a:spAutoFit/>
          </a:bodyPr>
          <a:lstStyle/>
          <a:p>
            <a:r>
              <a:rPr lang="en-US" dirty="0"/>
              <a:t>LOAD INDICATING WASHER</a:t>
            </a:r>
          </a:p>
        </p:txBody>
      </p:sp>
      <p:sp>
        <p:nvSpPr>
          <p:cNvPr id="12" name="TextBox 11"/>
          <p:cNvSpPr txBox="1"/>
          <p:nvPr/>
        </p:nvSpPr>
        <p:spPr>
          <a:xfrm>
            <a:off x="1295400" y="6453743"/>
            <a:ext cx="3200400" cy="369332"/>
          </a:xfrm>
          <a:prstGeom prst="rect">
            <a:avLst/>
          </a:prstGeom>
          <a:noFill/>
        </p:spPr>
        <p:txBody>
          <a:bodyPr wrap="square" rtlCol="0">
            <a:spAutoFit/>
          </a:bodyPr>
          <a:lstStyle/>
          <a:p>
            <a:r>
              <a:rPr lang="en-US" dirty="0"/>
              <a:t>RIP LOCK WASHER</a:t>
            </a:r>
          </a:p>
        </p:txBody>
      </p:sp>
      <p:sp>
        <p:nvSpPr>
          <p:cNvPr id="13" name="TextBox 12"/>
          <p:cNvSpPr txBox="1"/>
          <p:nvPr/>
        </p:nvSpPr>
        <p:spPr>
          <a:xfrm>
            <a:off x="5943600" y="6514068"/>
            <a:ext cx="2590800" cy="369332"/>
          </a:xfrm>
          <a:prstGeom prst="rect">
            <a:avLst/>
          </a:prstGeom>
          <a:noFill/>
        </p:spPr>
        <p:txBody>
          <a:bodyPr wrap="square" rtlCol="0">
            <a:spAutoFit/>
          </a:bodyPr>
          <a:lstStyle/>
          <a:p>
            <a:r>
              <a:rPr lang="en-US" dirty="0"/>
              <a:t>WAVE WASHER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r>
              <a:rPr lang="en-US" dirty="0"/>
              <a:t>PRODUCT PORTFOLIO</a:t>
            </a:r>
          </a:p>
        </p:txBody>
      </p:sp>
      <p:pic>
        <p:nvPicPr>
          <p:cNvPr id="7" name="Content Placeholder 6" descr="FullSizeRender (1).psd"/>
          <p:cNvPicPr preferRelativeResize="0">
            <a:picLocks noGrp="1"/>
          </p:cNvPicPr>
          <p:nvPr>
            <p:ph sz="quarter" idx="1"/>
          </p:nvPr>
        </p:nvPicPr>
        <p:blipFill rotWithShape="1">
          <a:blip r:embed="rId2">
            <a:extLst>
              <a:ext uri="{28A0092B-C50C-407E-A947-70E740481C1C}">
                <a14:useLocalDpi xmlns:a14="http://schemas.microsoft.com/office/drawing/2010/main" val="0"/>
              </a:ext>
            </a:extLst>
          </a:blip>
          <a:srcRect l="-11236" r="-9324"/>
          <a:stretch/>
        </p:blipFill>
        <p:spPr>
          <a:xfrm>
            <a:off x="457200" y="1524000"/>
            <a:ext cx="3733800" cy="2470787"/>
          </a:xfrm>
        </p:spPr>
      </p:pic>
      <p:pic>
        <p:nvPicPr>
          <p:cNvPr id="8" name="Picture 7" descr="DSC0207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0" y="1676400"/>
            <a:ext cx="2946400" cy="2209800"/>
          </a:xfrm>
          <a:prstGeom prst="rect">
            <a:avLst/>
          </a:prstGeom>
        </p:spPr>
      </p:pic>
      <p:pic>
        <p:nvPicPr>
          <p:cNvPr id="9" name="Picture 8" descr="DSC0207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4495800"/>
            <a:ext cx="2743200" cy="2057400"/>
          </a:xfrm>
          <a:prstGeom prst="rect">
            <a:avLst/>
          </a:prstGeom>
        </p:spPr>
      </p:pic>
      <p:pic>
        <p:nvPicPr>
          <p:cNvPr id="10" name="Picture 9" descr="IMG_312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419600"/>
            <a:ext cx="2590800" cy="2308634"/>
          </a:xfrm>
          <a:prstGeom prst="rect">
            <a:avLst/>
          </a:prstGeom>
        </p:spPr>
      </p:pic>
      <p:sp>
        <p:nvSpPr>
          <p:cNvPr id="11" name="TextBox 10"/>
          <p:cNvSpPr txBox="1"/>
          <p:nvPr/>
        </p:nvSpPr>
        <p:spPr>
          <a:xfrm>
            <a:off x="914400" y="3976421"/>
            <a:ext cx="3429000" cy="369332"/>
          </a:xfrm>
          <a:prstGeom prst="rect">
            <a:avLst/>
          </a:prstGeom>
          <a:noFill/>
        </p:spPr>
        <p:txBody>
          <a:bodyPr wrap="square" rtlCol="0">
            <a:spAutoFit/>
          </a:bodyPr>
          <a:lstStyle/>
          <a:p>
            <a:r>
              <a:rPr lang="en-US" dirty="0"/>
              <a:t>WINDMILL EN14399-6 WASHERS</a:t>
            </a:r>
          </a:p>
        </p:txBody>
      </p:sp>
      <p:sp>
        <p:nvSpPr>
          <p:cNvPr id="12" name="TextBox 11"/>
          <p:cNvSpPr txBox="1"/>
          <p:nvPr/>
        </p:nvSpPr>
        <p:spPr>
          <a:xfrm>
            <a:off x="5562600" y="4038600"/>
            <a:ext cx="3124200" cy="369332"/>
          </a:xfrm>
          <a:prstGeom prst="rect">
            <a:avLst/>
          </a:prstGeom>
          <a:noFill/>
        </p:spPr>
        <p:txBody>
          <a:bodyPr wrap="square" rtlCol="0">
            <a:spAutoFit/>
          </a:bodyPr>
          <a:lstStyle/>
          <a:p>
            <a:r>
              <a:rPr lang="en-US" dirty="0"/>
              <a:t>EXTERNAL TOOTH WASHER</a:t>
            </a:r>
          </a:p>
        </p:txBody>
      </p:sp>
      <p:sp>
        <p:nvSpPr>
          <p:cNvPr id="13" name="TextBox 12"/>
          <p:cNvSpPr txBox="1"/>
          <p:nvPr/>
        </p:nvSpPr>
        <p:spPr>
          <a:xfrm>
            <a:off x="990600" y="6510893"/>
            <a:ext cx="2667000" cy="369332"/>
          </a:xfrm>
          <a:prstGeom prst="rect">
            <a:avLst/>
          </a:prstGeom>
          <a:noFill/>
        </p:spPr>
        <p:txBody>
          <a:bodyPr wrap="square" rtlCol="0">
            <a:spAutoFit/>
          </a:bodyPr>
          <a:lstStyle/>
          <a:p>
            <a:r>
              <a:rPr lang="en-US" dirty="0"/>
              <a:t>STAINLESS STEEL WASHER</a:t>
            </a:r>
          </a:p>
        </p:txBody>
      </p:sp>
      <p:sp>
        <p:nvSpPr>
          <p:cNvPr id="14" name="TextBox 13"/>
          <p:cNvSpPr txBox="1"/>
          <p:nvPr/>
        </p:nvSpPr>
        <p:spPr>
          <a:xfrm>
            <a:off x="5867400" y="6488668"/>
            <a:ext cx="3429000" cy="369332"/>
          </a:xfrm>
          <a:prstGeom prst="rect">
            <a:avLst/>
          </a:prstGeom>
          <a:noFill/>
        </p:spPr>
        <p:txBody>
          <a:bodyPr wrap="square" rtlCol="0">
            <a:spAutoFit/>
          </a:bodyPr>
          <a:lstStyle/>
          <a:p>
            <a:r>
              <a:rPr lang="en-US" dirty="0"/>
              <a:t>CNC TURNED HEAVY WASHER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PORTFOLIO</a:t>
            </a:r>
          </a:p>
        </p:txBody>
      </p:sp>
      <p:pic>
        <p:nvPicPr>
          <p:cNvPr id="4" name="Content Placeholder 3" descr="hot dip Fasteners.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l="-229" r="-229"/>
          <a:stretch>
            <a:fillRect/>
          </a:stretch>
        </p:blipFill>
        <p:spPr>
          <a:xfrm>
            <a:off x="762000" y="1752600"/>
            <a:ext cx="2971800" cy="2168810"/>
          </a:xfrm>
        </p:spPr>
      </p:pic>
      <p:pic>
        <p:nvPicPr>
          <p:cNvPr id="3" name="Picture 2" descr="Internal Tooth Wash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752600"/>
            <a:ext cx="3200400" cy="2057400"/>
          </a:xfrm>
          <a:prstGeom prst="rect">
            <a:avLst/>
          </a:prstGeom>
        </p:spPr>
      </p:pic>
      <p:pic>
        <p:nvPicPr>
          <p:cNvPr id="5" name="Picture 4" descr="DSC0207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267200"/>
            <a:ext cx="2895600" cy="2286000"/>
          </a:xfrm>
          <a:prstGeom prst="rect">
            <a:avLst/>
          </a:prstGeom>
        </p:spPr>
      </p:pic>
      <p:pic>
        <p:nvPicPr>
          <p:cNvPr id="8" name="Picture 7" descr="hard washe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267200"/>
            <a:ext cx="3276600" cy="2133600"/>
          </a:xfrm>
          <a:prstGeom prst="rect">
            <a:avLst/>
          </a:prstGeom>
        </p:spPr>
      </p:pic>
      <p:sp>
        <p:nvSpPr>
          <p:cNvPr id="9" name="TextBox 8"/>
          <p:cNvSpPr txBox="1"/>
          <p:nvPr/>
        </p:nvSpPr>
        <p:spPr>
          <a:xfrm>
            <a:off x="1219200" y="3962400"/>
            <a:ext cx="2590800" cy="369332"/>
          </a:xfrm>
          <a:prstGeom prst="rect">
            <a:avLst/>
          </a:prstGeom>
          <a:noFill/>
        </p:spPr>
        <p:txBody>
          <a:bodyPr wrap="square" rtlCol="0">
            <a:spAutoFit/>
          </a:bodyPr>
          <a:lstStyle/>
          <a:p>
            <a:r>
              <a:rPr lang="en-US" dirty="0"/>
              <a:t>HOT DIP FASTENERS</a:t>
            </a:r>
          </a:p>
        </p:txBody>
      </p:sp>
      <p:sp>
        <p:nvSpPr>
          <p:cNvPr id="10" name="TextBox 9"/>
          <p:cNvSpPr txBox="1"/>
          <p:nvPr/>
        </p:nvSpPr>
        <p:spPr>
          <a:xfrm>
            <a:off x="5257800" y="3810000"/>
            <a:ext cx="2819400" cy="369332"/>
          </a:xfrm>
          <a:prstGeom prst="rect">
            <a:avLst/>
          </a:prstGeom>
          <a:noFill/>
        </p:spPr>
        <p:txBody>
          <a:bodyPr wrap="square" rtlCol="0">
            <a:spAutoFit/>
          </a:bodyPr>
          <a:lstStyle/>
          <a:p>
            <a:r>
              <a:rPr lang="en-US" dirty="0"/>
              <a:t>INTERNAL TOOTH WASHER</a:t>
            </a:r>
          </a:p>
        </p:txBody>
      </p:sp>
      <p:sp>
        <p:nvSpPr>
          <p:cNvPr id="11" name="TextBox 10"/>
          <p:cNvSpPr txBox="1"/>
          <p:nvPr/>
        </p:nvSpPr>
        <p:spPr>
          <a:xfrm>
            <a:off x="1143000" y="6488668"/>
            <a:ext cx="2667000" cy="369332"/>
          </a:xfrm>
          <a:prstGeom prst="rect">
            <a:avLst/>
          </a:prstGeom>
          <a:noFill/>
        </p:spPr>
        <p:txBody>
          <a:bodyPr wrap="square" rtlCol="0">
            <a:spAutoFit/>
          </a:bodyPr>
          <a:lstStyle/>
          <a:p>
            <a:r>
              <a:rPr lang="en-US" dirty="0"/>
              <a:t>SPRING WASHER</a:t>
            </a:r>
          </a:p>
        </p:txBody>
      </p:sp>
      <p:sp>
        <p:nvSpPr>
          <p:cNvPr id="12" name="TextBox 11"/>
          <p:cNvSpPr txBox="1"/>
          <p:nvPr/>
        </p:nvSpPr>
        <p:spPr>
          <a:xfrm>
            <a:off x="5562600" y="6482318"/>
            <a:ext cx="2895600" cy="369332"/>
          </a:xfrm>
          <a:prstGeom prst="rect">
            <a:avLst/>
          </a:prstGeom>
          <a:noFill/>
        </p:spPr>
        <p:txBody>
          <a:bodyPr wrap="square" rtlCol="0">
            <a:spAutoFit/>
          </a:bodyPr>
          <a:lstStyle/>
          <a:p>
            <a:r>
              <a:rPr lang="en-US" dirty="0"/>
              <a:t>HARDENED WASHER</a:t>
            </a:r>
          </a:p>
        </p:txBody>
      </p:sp>
    </p:spTree>
    <p:extLst>
      <p:ext uri="{BB962C8B-B14F-4D97-AF65-F5344CB8AC3E}">
        <p14:creationId xmlns:p14="http://schemas.microsoft.com/office/powerpoint/2010/main" val="108457414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3">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TotalTime>
  <Words>871</Words>
  <Application>Microsoft Macintosh PowerPoint</Application>
  <PresentationFormat>On-screen Show (4:3)</PresentationFormat>
  <Paragraphs>124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Mangal</vt:lpstr>
      <vt:lpstr>Tw Cen MT</vt:lpstr>
      <vt:lpstr>Wingdings</vt:lpstr>
      <vt:lpstr>Wingdings 2</vt:lpstr>
      <vt:lpstr>Median</vt:lpstr>
      <vt:lpstr>PowerPoint Presentation</vt:lpstr>
      <vt:lpstr>Flow Of Presentation </vt:lpstr>
      <vt:lpstr>Company Profile</vt:lpstr>
      <vt:lpstr>Manufacturing Infrasctructure</vt:lpstr>
      <vt:lpstr>Manufacturing Infrasctructure</vt:lpstr>
      <vt:lpstr>PowerPoint Presentation</vt:lpstr>
      <vt:lpstr>Product Portfolio</vt:lpstr>
      <vt:lpstr> PRODUCT PORTFOLIO</vt:lpstr>
      <vt:lpstr>PRODUCT PORTFOLIO</vt:lpstr>
      <vt:lpstr>MACHINERY &amp; EQUIPMENTS</vt:lpstr>
      <vt:lpstr>Other Equiptments</vt:lpstr>
      <vt:lpstr>PROCESS FLOWCHART</vt:lpstr>
      <vt:lpstr>QUALITY POLICY</vt:lpstr>
      <vt:lpstr>Quality Management System Certification</vt:lpstr>
      <vt:lpstr>QUALITY LAB </vt:lpstr>
      <vt:lpstr>PowerPoint Presentation</vt:lpstr>
      <vt:lpstr>CUSTOMERS</vt:lpstr>
      <vt:lpstr>EXPANSION PLANS</vt:lpstr>
      <vt:lpstr>PLANT LOCATION</vt:lpstr>
      <vt:lpstr>Communication  Details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94</cp:revision>
  <cp:lastPrinted>2021-02-01T08:03:28Z</cp:lastPrinted>
  <dcterms:created xsi:type="dcterms:W3CDTF">2012-08-31T09:35:30Z</dcterms:created>
  <dcterms:modified xsi:type="dcterms:W3CDTF">2022-08-10T11:00:21Z</dcterms:modified>
</cp:coreProperties>
</file>